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73" r:id="rId6"/>
    <p:sldId id="261" r:id="rId7"/>
    <p:sldId id="262" r:id="rId8"/>
    <p:sldId id="263" r:id="rId9"/>
    <p:sldId id="264" r:id="rId10"/>
    <p:sldId id="265" r:id="rId11"/>
    <p:sldId id="274" r:id="rId12"/>
    <p:sldId id="266" r:id="rId13"/>
    <p:sldId id="267" r:id="rId14"/>
    <p:sldId id="268" r:id="rId15"/>
    <p:sldId id="269" r:id="rId16"/>
    <p:sldId id="270" r:id="rId17"/>
    <p:sldId id="271" r:id="rId18"/>
    <p:sldId id="275" r:id="rId19"/>
    <p:sldId id="272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FFCCFF"/>
    <a:srgbClr val="FFFFFF"/>
    <a:srgbClr val="FF66CC"/>
    <a:srgbClr val="FF9999"/>
    <a:srgbClr val="FF99FF"/>
    <a:srgbClr val="FFCCCC"/>
    <a:srgbClr val="660066"/>
    <a:srgbClr val="FFFF66"/>
    <a:srgbClr val="00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571612"/>
            <a:ext cx="7772400" cy="147002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>
              <a:defRPr b="1" cap="all" spc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34290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5265D-6AEB-4F23-A45E-C6C98677B817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902F8-C107-4313-B675-2F91411184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023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9C32F-9CB0-42D2-8A80-4CA26E98799D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FCC51-EC72-4575-B35B-E285B172E7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3600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A40BE-D79D-4D01-AB5C-61375BEB3A4A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F960E-6ECB-4E0F-A535-0B6C35DEBA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0216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7CCEA-C4B6-4022-A7C5-33E59C31D58E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FF990-AD55-4682-909B-2B38C8421D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4005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EC1AD-C6FB-4AF2-A0E5-F5DAFD99245D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0912F-268F-4195-A45E-D562C57F2C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215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F5562-59BC-4B39-8692-3295C5A4B2B9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B8A39-4FE1-4A6E-B4BF-8839517429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163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953F5-734F-4724-BABE-4AE0CEB6F654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B7196-ACA0-4C3C-A6C8-C47F9F0C49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631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EB217-F02F-4B36-A931-71F358840142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6CC69-B1D2-49B6-8FA8-05D6C1D236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5360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0FE49-F862-451A-A61C-CF8E07D4CF5F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DC70C-F646-4BFF-B000-69E9C58234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59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E2122-57F1-471C-97B0-ED817DEFA62D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427C4-C84C-4A5A-842F-16F5AE5937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806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40CFE-9B20-4476-8A99-B914A40A8C93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3DB71-A311-4D5E-B51E-3FF9073FF7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4900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813" y="274638"/>
            <a:ext cx="757237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60EB9E-C221-487C-A8D9-2A0FB6528518}" type="datetimeFigureOut">
              <a:rPr lang="ru-RU"/>
              <a:pPr>
                <a:defRPr/>
              </a:pPr>
              <a:t>29.10.2019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0C57F9-5D4F-4A38-9882-845776913F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ln w="10541" cmpd="sng">
            <a:solidFill>
              <a:schemeClr val="accent1">
                <a:shade val="88000"/>
                <a:satMod val="110000"/>
              </a:schemeClr>
            </a:solidFill>
            <a:prstDash val="solid"/>
          </a:ln>
          <a:gradFill>
            <a:gsLst>
              <a:gs pos="0">
                <a:schemeClr val="accent1">
                  <a:tint val="40000"/>
                  <a:satMod val="250000"/>
                </a:schemeClr>
              </a:gs>
              <a:gs pos="9000">
                <a:schemeClr val="accent1">
                  <a:tint val="52000"/>
                  <a:satMod val="300000"/>
                </a:schemeClr>
              </a:gs>
              <a:gs pos="50000">
                <a:schemeClr val="accent1">
                  <a:shade val="20000"/>
                  <a:satMod val="300000"/>
                </a:schemeClr>
              </a:gs>
              <a:gs pos="79000">
                <a:schemeClr val="accent1">
                  <a:tint val="52000"/>
                  <a:satMod val="300000"/>
                </a:schemeClr>
              </a:gs>
              <a:gs pos="100000">
                <a:schemeClr val="accent1">
                  <a:tint val="40000"/>
                  <a:satMod val="250000"/>
                </a:schemeClr>
              </a:gs>
            </a:gsLst>
            <a:lin ang="5400000"/>
          </a:gra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rgbClr val="25406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 i="1" kern="1200">
          <a:solidFill>
            <a:srgbClr val="25406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25406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5406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25406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5918" y="3786190"/>
            <a:ext cx="6357982" cy="1928826"/>
          </a:xfrm>
        </p:spPr>
        <p:txBody>
          <a:bodyPr rtlCol="0">
            <a:norm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uk-UA" sz="2800" b="0" dirty="0" smtClean="0">
                <a:solidFill>
                  <a:srgbClr val="C00000"/>
                </a:solidFill>
              </a:rPr>
              <a:t>Робота в</a:t>
            </a:r>
            <a:r>
              <a:rPr lang="uk-UA" sz="2800" b="0" dirty="0" smtClean="0">
                <a:solidFill>
                  <a:srgbClr val="C00000"/>
                </a:solidFill>
              </a:rPr>
              <a:t>чителя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uk-UA" sz="2800" b="0" dirty="0" smtClean="0">
                <a:solidFill>
                  <a:srgbClr val="C00000"/>
                </a:solidFill>
              </a:rPr>
              <a:t>п</a:t>
            </a:r>
            <a:r>
              <a:rPr lang="uk-UA" sz="2800" b="0" dirty="0" smtClean="0">
                <a:solidFill>
                  <a:srgbClr val="C00000"/>
                </a:solidFill>
              </a:rPr>
              <a:t>очаткових класів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uk-UA" sz="2800" b="0" dirty="0" smtClean="0">
                <a:solidFill>
                  <a:srgbClr val="C00000"/>
                </a:solidFill>
              </a:rPr>
              <a:t>Таращанської ЗОШ І-ІІ ст.№3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uk-UA" sz="2800" b="0" dirty="0" smtClean="0">
                <a:solidFill>
                  <a:srgbClr val="C00000"/>
                </a:solidFill>
              </a:rPr>
              <a:t>Кротенко Наталії Миколаївни</a:t>
            </a:r>
            <a:endParaRPr lang="uk-UA" sz="2800" b="0" dirty="0" smtClean="0">
              <a:solidFill>
                <a:srgbClr val="C00000"/>
              </a:solidFill>
            </a:endParaRPr>
          </a:p>
          <a:p>
            <a:pPr eaLnBrk="1" hangingPunct="1">
              <a:spcBef>
                <a:spcPct val="0"/>
              </a:spcBef>
              <a:defRPr/>
            </a:pPr>
            <a:endParaRPr lang="ru-RU" sz="2800" b="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59" y="450538"/>
            <a:ext cx="7992889" cy="36009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4800" dirty="0" smtClean="0">
                <a:solidFill>
                  <a:srgbClr val="C00000"/>
                </a:solidFill>
                <a:cs typeface="Times New Roman" pitchFamily="18" charset="0"/>
              </a:rPr>
              <a:t>«</a:t>
            </a:r>
            <a:r>
              <a:rPr lang="ru-RU" sz="4800" dirty="0" err="1" smtClean="0">
                <a:solidFill>
                  <a:srgbClr val="C00000"/>
                </a:solidFill>
                <a:cs typeface="Times New Roman" pitchFamily="18" charset="0"/>
              </a:rPr>
              <a:t>Види</a:t>
            </a:r>
            <a:r>
              <a:rPr lang="ru-RU" sz="48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rgbClr val="C00000"/>
                </a:solidFill>
                <a:cs typeface="Times New Roman" pitchFamily="18" charset="0"/>
              </a:rPr>
              <a:t>орфографічних</a:t>
            </a:r>
            <a:r>
              <a:rPr lang="ru-RU" sz="48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rgbClr val="C00000"/>
                </a:solidFill>
                <a:cs typeface="Times New Roman" pitchFamily="18" charset="0"/>
              </a:rPr>
              <a:t>вправ</a:t>
            </a:r>
            <a:r>
              <a:rPr lang="ru-RU" sz="4800" dirty="0" smtClean="0">
                <a:solidFill>
                  <a:srgbClr val="C00000"/>
                </a:solidFill>
                <a:cs typeface="Times New Roman" pitchFamily="18" charset="0"/>
              </a:rPr>
              <a:t> та методика </a:t>
            </a:r>
            <a:r>
              <a:rPr lang="ru-RU" sz="4800" dirty="0" err="1" smtClean="0">
                <a:solidFill>
                  <a:srgbClr val="C00000"/>
                </a:solidFill>
                <a:cs typeface="Times New Roman" pitchFamily="18" charset="0"/>
              </a:rPr>
              <a:t>їх</a:t>
            </a:r>
            <a:r>
              <a:rPr lang="ru-RU" sz="48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rgbClr val="C00000"/>
                </a:solidFill>
                <a:cs typeface="Times New Roman" pitchFamily="18" charset="0"/>
              </a:rPr>
              <a:t>проведення</a:t>
            </a:r>
            <a:r>
              <a:rPr lang="ru-RU" sz="4800" dirty="0" smtClean="0">
                <a:solidFill>
                  <a:srgbClr val="C00000"/>
                </a:solidFill>
                <a:cs typeface="Times New Roman" pitchFamily="18" charset="0"/>
              </a:rPr>
              <a:t> на уроках</a:t>
            </a:r>
            <a:r>
              <a:rPr lang="en-US" sz="48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rgbClr val="C00000"/>
                </a:solidFill>
                <a:cs typeface="Times New Roman" pitchFamily="18" charset="0"/>
              </a:rPr>
              <a:t>рідної</a:t>
            </a:r>
            <a:r>
              <a:rPr lang="ru-RU" sz="48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rgbClr val="C00000"/>
                </a:solidFill>
                <a:cs typeface="Times New Roman" pitchFamily="18" charset="0"/>
              </a:rPr>
              <a:t>мови</a:t>
            </a:r>
            <a:r>
              <a:rPr lang="ru-RU" sz="4800" dirty="0" smtClean="0">
                <a:solidFill>
                  <a:srgbClr val="C00000"/>
                </a:solidFill>
                <a:cs typeface="Times New Roman" pitchFamily="18" charset="0"/>
              </a:rPr>
              <a:t>»</a:t>
            </a:r>
            <a:endParaRPr lang="ru-RU" sz="4800" dirty="0" smtClean="0">
              <a:solidFill>
                <a:srgbClr val="C00000"/>
              </a:solidFill>
            </a:endParaRPr>
          </a:p>
          <a:p>
            <a:pPr algn="ctr"/>
            <a:endParaRPr lang="uk-UA" sz="3600" b="1" cap="none" spc="0" dirty="0">
              <a:ln>
                <a:solidFill>
                  <a:srgbClr val="002060"/>
                </a:solidFill>
                <a:prstDash val="solid"/>
              </a:ln>
              <a:solidFill>
                <a:srgbClr val="660066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957296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 smtClean="0">
                <a:solidFill>
                  <a:srgbClr val="C00000"/>
                </a:solidFill>
                <a:latin typeface="Gabriola" pitchFamily="82" charset="0"/>
                <a:cs typeface="Times New Roman" pitchFamily="18" charset="0"/>
              </a:rPr>
              <a:t>                          Словникова </a:t>
            </a:r>
            <a:r>
              <a:rPr lang="uk-UA" sz="3600" b="1" dirty="0">
                <a:solidFill>
                  <a:srgbClr val="C00000"/>
                </a:solidFill>
                <a:latin typeface="Gabriola" pitchFamily="82" charset="0"/>
                <a:cs typeface="Times New Roman" pitchFamily="18" charset="0"/>
              </a:rPr>
              <a:t>робота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 в процесі навчання </a:t>
            </a:r>
            <a:r>
              <a:rPr lang="uk-UA" sz="3600" dirty="0" smtClean="0">
                <a:latin typeface="Gabriola" pitchFamily="82" charset="0"/>
                <a:cs typeface="Times New Roman" pitchFamily="18" charset="0"/>
              </a:rPr>
              <a:t>                                               орфографії 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має </a:t>
            </a:r>
            <a:r>
              <a:rPr lang="uk-UA" sz="3600" dirty="0" smtClean="0">
                <a:latin typeface="Gabriola" pitchFamily="82" charset="0"/>
                <a:cs typeface="Times New Roman" pitchFamily="18" charset="0"/>
              </a:rPr>
              <a:t>такий напрямок, як 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засвоєння правопису слів, що є словниковими. Написання таких слів переважно не можна пояснити правилами сучасного правопису, тому що воно склалося </a:t>
            </a:r>
            <a:r>
              <a:rPr lang="uk-UA" sz="3600" dirty="0" smtClean="0">
                <a:latin typeface="Gabriola" pitchFamily="82" charset="0"/>
                <a:cs typeface="Times New Roman" pitchFamily="18" charset="0"/>
              </a:rPr>
              <a:t>історично.</a:t>
            </a:r>
            <a:endParaRPr lang="uk-UA" sz="3600" dirty="0">
              <a:latin typeface="Gabriola" pitchFamily="82" charset="0"/>
              <a:cs typeface="Times New Roman" pitchFamily="18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579413" y="273220"/>
            <a:ext cx="2232248" cy="1368152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i="1" dirty="0" smtClean="0"/>
              <a:t>Криниця, пшениця</a:t>
            </a:r>
            <a:endParaRPr lang="uk-UA" sz="2400" i="1" dirty="0"/>
          </a:p>
        </p:txBody>
      </p:sp>
      <p:sp>
        <p:nvSpPr>
          <p:cNvPr id="6" name="Облако 5"/>
          <p:cNvSpPr/>
          <p:nvPr/>
        </p:nvSpPr>
        <p:spPr>
          <a:xfrm>
            <a:off x="5364088" y="3861048"/>
            <a:ext cx="2808312" cy="1755812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i="1" dirty="0"/>
              <a:t>Б</a:t>
            </a:r>
            <a:r>
              <a:rPr lang="uk-UA" sz="2400" i="1" dirty="0" smtClean="0"/>
              <a:t>удь </a:t>
            </a:r>
            <a:r>
              <a:rPr lang="uk-UA" sz="2400" i="1" dirty="0"/>
              <a:t>ласка</a:t>
            </a:r>
            <a:r>
              <a:rPr lang="uk-UA" sz="2400" dirty="0"/>
              <a:t>, </a:t>
            </a:r>
            <a:r>
              <a:rPr lang="uk-UA" sz="2400" i="1" dirty="0"/>
              <a:t>ввечері</a:t>
            </a:r>
            <a:r>
              <a:rPr lang="uk-UA" sz="2400" dirty="0"/>
              <a:t>,</a:t>
            </a:r>
            <a:r>
              <a:rPr lang="uk-UA" sz="2400" i="1" dirty="0"/>
              <a:t> вдень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11560" y="764704"/>
            <a:ext cx="6552728" cy="1152128"/>
          </a:xfrm>
          <a:prstGeom prst="round2DiagRect">
            <a:avLst>
              <a:gd name="adj1" fmla="val 0"/>
              <a:gd name="adj2" fmla="val 48411"/>
            </a:avLst>
          </a:prstGeom>
          <a:gradFill flip="none" rotWithShape="1">
            <a:gsLst>
              <a:gs pos="0">
                <a:srgbClr val="99FF66">
                  <a:tint val="66000"/>
                  <a:satMod val="160000"/>
                </a:srgbClr>
              </a:gs>
              <a:gs pos="50000">
                <a:srgbClr val="99FF66">
                  <a:tint val="44500"/>
                  <a:satMod val="160000"/>
                </a:srgbClr>
              </a:gs>
              <a:gs pos="100000">
                <a:srgbClr val="99FF6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rgbClr val="002060"/>
                </a:solidFill>
                <a:latin typeface="Gabriola" pitchFamily="82" charset="0"/>
              </a:rPr>
              <a:t>Вивчення фонетичних написань </a:t>
            </a:r>
            <a:r>
              <a:rPr lang="uk-UA" sz="3600" dirty="0" smtClean="0">
                <a:solidFill>
                  <a:srgbClr val="002060"/>
                </a:solidFill>
                <a:latin typeface="Gabriola" pitchFamily="82" charset="0"/>
              </a:rPr>
              <a:t>– </a:t>
            </a:r>
            <a:endParaRPr lang="uk-UA" sz="3600" dirty="0">
              <a:solidFill>
                <a:srgbClr val="002060"/>
              </a:solidFill>
              <a:latin typeface="Gabriola" pitchFamily="82" charset="0"/>
            </a:endParaRPr>
          </a:p>
          <a:p>
            <a:pPr algn="ctr"/>
            <a:r>
              <a:rPr lang="uk-UA" sz="3600" dirty="0" smtClean="0">
                <a:solidFill>
                  <a:schemeClr val="tx1"/>
                </a:solidFill>
                <a:latin typeface="Gabriola" pitchFamily="82" charset="0"/>
              </a:rPr>
              <a:t>звуковий </a:t>
            </a:r>
            <a:r>
              <a:rPr lang="uk-UA" sz="3600" dirty="0">
                <a:solidFill>
                  <a:schemeClr val="tx1"/>
                </a:solidFill>
                <a:latin typeface="Gabriola" pitchFamily="82" charset="0"/>
              </a:rPr>
              <a:t>і звукобуквений </a:t>
            </a:r>
            <a:r>
              <a:rPr lang="uk-UA" sz="3600" dirty="0" smtClean="0">
                <a:solidFill>
                  <a:schemeClr val="tx1"/>
                </a:solidFill>
                <a:latin typeface="Gabriola" pitchFamily="82" charset="0"/>
              </a:rPr>
              <a:t>аналіз.</a:t>
            </a:r>
            <a:endParaRPr lang="uk-UA" sz="3600" dirty="0">
              <a:solidFill>
                <a:schemeClr val="tx1"/>
              </a:solidFill>
              <a:latin typeface="Gabriola" pitchFamily="82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1187624" y="2384884"/>
            <a:ext cx="6696744" cy="1188132"/>
          </a:xfrm>
          <a:prstGeom prst="round2DiagRect">
            <a:avLst>
              <a:gd name="adj1" fmla="val 0"/>
              <a:gd name="adj2" fmla="val 48411"/>
            </a:avLst>
          </a:prstGeom>
          <a:gradFill flip="none" rotWithShape="1">
            <a:gsLst>
              <a:gs pos="0">
                <a:srgbClr val="00FFFF">
                  <a:tint val="66000"/>
                  <a:satMod val="160000"/>
                </a:srgbClr>
              </a:gs>
              <a:gs pos="50000">
                <a:srgbClr val="00FFFF">
                  <a:tint val="44500"/>
                  <a:satMod val="160000"/>
                </a:srgbClr>
              </a:gs>
              <a:gs pos="100000">
                <a:srgbClr val="00FF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rgbClr val="FF0000"/>
                </a:solidFill>
                <a:latin typeface="Gabriola" pitchFamily="82" charset="0"/>
              </a:rPr>
              <a:t>Вивчення морфологічних написань </a:t>
            </a:r>
            <a:r>
              <a:rPr lang="uk-UA" sz="3600" dirty="0" smtClean="0">
                <a:solidFill>
                  <a:srgbClr val="002060"/>
                </a:solidFill>
                <a:latin typeface="Gabriola" pitchFamily="82" charset="0"/>
              </a:rPr>
              <a:t>– </a:t>
            </a:r>
            <a:endParaRPr lang="uk-UA" sz="3600" dirty="0">
              <a:solidFill>
                <a:srgbClr val="002060"/>
              </a:solidFill>
              <a:latin typeface="Gabriola" pitchFamily="82" charset="0"/>
            </a:endParaRPr>
          </a:p>
          <a:p>
            <a:pPr algn="ctr"/>
            <a:r>
              <a:rPr lang="uk-UA" sz="3600" dirty="0">
                <a:solidFill>
                  <a:schemeClr val="tx1"/>
                </a:solidFill>
                <a:latin typeface="Gabriola" pitchFamily="82" charset="0"/>
              </a:rPr>
              <a:t>ф</a:t>
            </a:r>
            <a:r>
              <a:rPr lang="uk-UA" sz="3600" dirty="0" smtClean="0">
                <a:solidFill>
                  <a:schemeClr val="tx1"/>
                </a:solidFill>
                <a:latin typeface="Gabriola" pitchFamily="82" charset="0"/>
              </a:rPr>
              <a:t>ормування розумових дій за правилом.</a:t>
            </a:r>
            <a:endParaRPr lang="uk-UA" sz="3600" dirty="0">
              <a:solidFill>
                <a:schemeClr val="tx1"/>
              </a:solidFill>
              <a:latin typeface="Gabriola" pitchFamily="82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971600" y="4185084"/>
            <a:ext cx="7920880" cy="2124236"/>
          </a:xfrm>
          <a:prstGeom prst="round2DiagRect">
            <a:avLst>
              <a:gd name="adj1" fmla="val 0"/>
              <a:gd name="adj2" fmla="val 48411"/>
            </a:avLst>
          </a:prstGeom>
          <a:solidFill>
            <a:srgbClr val="FFCCCC">
              <a:alpha val="69000"/>
            </a:srgbClr>
          </a:solidFill>
          <a:ln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3600" b="1" dirty="0" smtClean="0">
                <a:solidFill>
                  <a:srgbClr val="660066"/>
                </a:solidFill>
                <a:latin typeface="Gabriola" pitchFamily="82" charset="0"/>
              </a:rPr>
              <a:t>Вивчення семантичних написань </a:t>
            </a:r>
            <a:r>
              <a:rPr lang="uk-UA" sz="3600" dirty="0" smtClean="0">
                <a:solidFill>
                  <a:srgbClr val="002060"/>
                </a:solidFill>
                <a:latin typeface="Gabriola" pitchFamily="82" charset="0"/>
              </a:rPr>
              <a:t>– </a:t>
            </a:r>
            <a:endParaRPr lang="uk-UA" sz="3600" dirty="0">
              <a:solidFill>
                <a:srgbClr val="002060"/>
              </a:solidFill>
              <a:latin typeface="Gabriola" pitchFamily="82" charset="0"/>
            </a:endParaRPr>
          </a:p>
          <a:p>
            <a:pPr algn="just"/>
            <a:r>
              <a:rPr lang="ru-RU" sz="3600" dirty="0" err="1">
                <a:solidFill>
                  <a:schemeClr val="tx1"/>
                </a:solidFill>
                <a:latin typeface="Gabriola" pitchFamily="82" charset="0"/>
              </a:rPr>
              <a:t>осмислене</a:t>
            </a:r>
            <a:r>
              <a:rPr lang="ru-RU" sz="36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Gabriola" pitchFamily="82" charset="0"/>
              </a:rPr>
              <a:t>сприйняття</a:t>
            </a:r>
            <a:r>
              <a:rPr lang="ru-RU" sz="36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Gabriola" pitchFamily="82" charset="0"/>
              </a:rPr>
              <a:t>написань</a:t>
            </a:r>
            <a:r>
              <a:rPr lang="ru-RU" sz="3600" dirty="0">
                <a:solidFill>
                  <a:schemeClr val="tx1"/>
                </a:solidFill>
                <a:latin typeface="Gabriola" pitchFamily="82" charset="0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Gabriola" pitchFamily="82" charset="0"/>
              </a:rPr>
              <a:t>пов'язуючи</a:t>
            </a:r>
            <a:r>
              <a:rPr lang="ru-RU" sz="36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Gabriola" pitchFamily="82" charset="0"/>
              </a:rPr>
              <a:t>їх</a:t>
            </a:r>
            <a:r>
              <a:rPr lang="ru-RU" sz="3600" dirty="0">
                <a:solidFill>
                  <a:schemeClr val="tx1"/>
                </a:solidFill>
                <a:latin typeface="Gabriola" pitchFamily="82" charset="0"/>
              </a:rPr>
              <a:t>, де </a:t>
            </a:r>
            <a:r>
              <a:rPr lang="ru-RU" sz="3600" dirty="0" err="1">
                <a:solidFill>
                  <a:schemeClr val="tx1"/>
                </a:solidFill>
                <a:latin typeface="Gabriola" pitchFamily="82" charset="0"/>
              </a:rPr>
              <a:t>можна</a:t>
            </a:r>
            <a:r>
              <a:rPr lang="ru-RU" sz="3600" dirty="0">
                <a:solidFill>
                  <a:schemeClr val="tx1"/>
                </a:solidFill>
                <a:latin typeface="Gabriola" pitchFamily="82" charset="0"/>
              </a:rPr>
              <a:t>, з </a:t>
            </a:r>
            <a:r>
              <a:rPr lang="ru-RU" sz="3600" dirty="0" err="1">
                <a:solidFill>
                  <a:schemeClr val="tx1"/>
                </a:solidFill>
                <a:latin typeface="Gabriola" pitchFamily="82" charset="0"/>
              </a:rPr>
              <a:t>явищами</a:t>
            </a:r>
            <a:r>
              <a:rPr lang="ru-RU" sz="3600" dirty="0">
                <a:solidFill>
                  <a:schemeClr val="tx1"/>
                </a:solidFill>
                <a:latin typeface="Gabriola" pitchFamily="82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Gabriola" pitchFamily="82" charset="0"/>
              </a:rPr>
              <a:t>граматики</a:t>
            </a:r>
            <a:r>
              <a:rPr lang="ru-RU" sz="3600" dirty="0">
                <a:solidFill>
                  <a:schemeClr val="tx1"/>
                </a:solidFill>
                <a:latin typeface="Gabriola" pitchFamily="82" charset="0"/>
              </a:rPr>
              <a:t>, з законами живого </a:t>
            </a:r>
            <a:r>
              <a:rPr lang="ru-RU" sz="3600" dirty="0" err="1" smtClean="0">
                <a:solidFill>
                  <a:schemeClr val="tx1"/>
                </a:solidFill>
                <a:latin typeface="Gabriola" pitchFamily="82" charset="0"/>
              </a:rPr>
              <a:t>мовлення</a:t>
            </a:r>
            <a:r>
              <a:rPr lang="ru-RU" sz="3600" dirty="0" smtClean="0">
                <a:solidFill>
                  <a:schemeClr val="tx1"/>
                </a:solidFill>
                <a:latin typeface="Gabriola" pitchFamily="82" charset="0"/>
              </a:rPr>
              <a:t>.</a:t>
            </a:r>
            <a:endParaRPr lang="uk-UA" sz="3600" dirty="0">
              <a:solidFill>
                <a:schemeClr val="tx1"/>
              </a:solidFill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466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-27384"/>
            <a:ext cx="85689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Gabriola" pitchFamily="82" charset="0"/>
                <a:cs typeface="Times New Roman" pitchFamily="18" charset="0"/>
              </a:rPr>
              <a:t>2 клас</a:t>
            </a:r>
          </a:p>
          <a:p>
            <a:pPr algn="just"/>
            <a:r>
              <a:rPr lang="uk-UA" sz="3200" b="1" dirty="0">
                <a:latin typeface="Gabriola" pitchFamily="82" charset="0"/>
                <a:cs typeface="Times New Roman" pitchFamily="18" charset="0"/>
              </a:rPr>
              <a:t>Орфографічні теми: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перенесення слів із рядка на рядок;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велика буква в іменах, прізвищах, по батькові, прізвиськах людей, кличках тварин, географічних назвах;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уживання ь;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уживання буквосполучень йо, </a:t>
            </a:r>
            <a:r>
              <a:rPr lang="uk-UA" sz="3200" dirty="0" err="1">
                <a:latin typeface="Gabriola" pitchFamily="82" charset="0"/>
                <a:cs typeface="Times New Roman" pitchFamily="18" charset="0"/>
              </a:rPr>
              <a:t>ьо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позначення звуків [</a:t>
            </a:r>
            <a:r>
              <a:rPr lang="uk-UA" sz="3200" dirty="0" err="1" smtClean="0">
                <a:latin typeface="Gabriola" pitchFamily="82" charset="0"/>
                <a:cs typeface="Times New Roman" pitchFamily="18" charset="0"/>
              </a:rPr>
              <a:t>е</a:t>
            </a:r>
            <a:r>
              <a:rPr lang="uk-UA" sz="3200" baseline="30000" dirty="0" err="1" smtClean="0">
                <a:latin typeface="Gabriola" pitchFamily="82" charset="0"/>
                <a:cs typeface="Times New Roman" pitchFamily="18" charset="0"/>
              </a:rPr>
              <a:t>и</a:t>
            </a:r>
            <a:r>
              <a:rPr lang="uk-UA" sz="3200" dirty="0" smtClean="0">
                <a:latin typeface="Gabriola" pitchFamily="82" charset="0"/>
                <a:cs typeface="Times New Roman" pitchFamily="18" charset="0"/>
              </a:rPr>
              <a:t>], 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[</a:t>
            </a:r>
            <a:r>
              <a:rPr lang="uk-UA" sz="3200" dirty="0" err="1" smtClean="0">
                <a:latin typeface="Gabriola" pitchFamily="82" charset="0"/>
                <a:cs typeface="Times New Roman" pitchFamily="18" charset="0"/>
              </a:rPr>
              <a:t>и</a:t>
            </a:r>
            <a:r>
              <a:rPr lang="uk-UA" sz="3200" baseline="30000" dirty="0" err="1">
                <a:latin typeface="Gabriola" pitchFamily="82" charset="0"/>
                <a:cs typeface="Times New Roman" pitchFamily="18" charset="0"/>
              </a:rPr>
              <a:t>е</a:t>
            </a:r>
            <a:r>
              <a:rPr lang="uk-UA" sz="3200" dirty="0" smtClean="0">
                <a:latin typeface="Gabriola" pitchFamily="82" charset="0"/>
                <a:cs typeface="Times New Roman" pitchFamily="18" charset="0"/>
              </a:rPr>
              <a:t>] 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в ненаголошених складах буквами е, и. Написання слів, правопис яких треба запам’ятати;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позначення подовжених приголосних двома однаковими буквами;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уживання апострофа</a:t>
            </a:r>
            <a:r>
              <a:rPr lang="uk-UA" sz="3200" dirty="0" smtClean="0">
                <a:latin typeface="Gabriola" pitchFamily="82" charset="0"/>
                <a:cs typeface="Times New Roman" pitchFamily="18" charset="0"/>
              </a:rPr>
              <a:t>.</a:t>
            </a:r>
            <a:endParaRPr lang="uk-UA" sz="3200" dirty="0">
              <a:latin typeface="Gabriola" pitchFamily="8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02661" y="260648"/>
            <a:ext cx="7776864" cy="2549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>
                <a:latin typeface="Gabriola" pitchFamily="82" charset="0"/>
                <a:cs typeface="Times New Roman" pitchFamily="18" charset="0"/>
              </a:rPr>
              <a:t>Підготовчі вправи і завдання</a:t>
            </a:r>
          </a:p>
          <a:p>
            <a:pPr marL="457200" indent="-457200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Запиши подані слова, поділивши, де це можливо, їх для переносу.</a:t>
            </a:r>
          </a:p>
          <a:p>
            <a:pPr algn="just">
              <a:lnSpc>
                <a:spcPct val="114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Їдальня, жолудь, ставок, урок, полонина, мак, овес, якір радість, район, польовий, сиджу, ґудзик, передзвін.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02661" y="3071862"/>
            <a:ext cx="77768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Утвори й запиши за зразком нові слова. Які з них ти </a:t>
            </a:r>
            <a:r>
              <a:rPr lang="uk-UA" sz="3200" dirty="0" smtClean="0">
                <a:latin typeface="Gabriola" pitchFamily="82" charset="0"/>
                <a:cs typeface="Times New Roman" pitchFamily="18" charset="0"/>
              </a:rPr>
              <a:t>записав 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без апострофа? Чому</a:t>
            </a:r>
            <a:r>
              <a:rPr lang="uk-UA" sz="3200" dirty="0" smtClean="0">
                <a:latin typeface="Gabriola" pitchFamily="82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19492" y="4226312"/>
            <a:ext cx="37847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Дерево — </a:t>
            </a:r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дерев’яний</a:t>
            </a:r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солома — ...</a:t>
            </a:r>
          </a:p>
          <a:p>
            <a:pPr lvl="0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трава — ...	</a:t>
            </a:r>
          </a:p>
          <a:p>
            <a:pPr lvl="0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глина — …</a:t>
            </a: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4624"/>
            <a:ext cx="81369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Gabriola" pitchFamily="82" charset="0"/>
                <a:cs typeface="Times New Roman" pitchFamily="18" charset="0"/>
              </a:rPr>
              <a:t>3 клас</a:t>
            </a:r>
          </a:p>
          <a:p>
            <a:pPr algn="just"/>
            <a:r>
              <a:rPr lang="uk-UA" sz="3200" b="1" dirty="0">
                <a:latin typeface="Gabriola" pitchFamily="82" charset="0"/>
                <a:cs typeface="Times New Roman" pitchFamily="18" charset="0"/>
              </a:rPr>
              <a:t>Орфографічні теми: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написання префіксів і прийменників;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позначення буквами е, и звуків [</a:t>
            </a:r>
            <a:r>
              <a:rPr lang="uk-UA" sz="3200" dirty="0" err="1" smtClean="0">
                <a:latin typeface="Gabriola" pitchFamily="82" charset="0"/>
                <a:cs typeface="Times New Roman" pitchFamily="18" charset="0"/>
              </a:rPr>
              <a:t>е</a:t>
            </a:r>
            <a:r>
              <a:rPr lang="uk-UA" sz="3200" baseline="30000" dirty="0" err="1" smtClean="0">
                <a:latin typeface="Gabriola" pitchFamily="82" charset="0"/>
                <a:cs typeface="Times New Roman" pitchFamily="18" charset="0"/>
              </a:rPr>
              <a:t>и</a:t>
            </a:r>
            <a:r>
              <a:rPr lang="uk-UA" sz="3200" dirty="0" smtClean="0">
                <a:latin typeface="Gabriola" pitchFamily="82" charset="0"/>
                <a:cs typeface="Times New Roman" pitchFamily="18" charset="0"/>
              </a:rPr>
              <a:t>], 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[</a:t>
            </a:r>
            <a:r>
              <a:rPr lang="uk-UA" sz="3200" dirty="0" err="1" smtClean="0">
                <a:latin typeface="Gabriola" pitchFamily="82" charset="0"/>
                <a:cs typeface="Times New Roman" pitchFamily="18" charset="0"/>
              </a:rPr>
              <a:t>и</a:t>
            </a:r>
            <a:r>
              <a:rPr lang="uk-UA" sz="3200" baseline="30000" dirty="0" err="1">
                <a:latin typeface="Gabriola" pitchFamily="82" charset="0"/>
                <a:cs typeface="Times New Roman" pitchFamily="18" charset="0"/>
              </a:rPr>
              <a:t>е</a:t>
            </a:r>
            <a:r>
              <a:rPr lang="uk-UA" sz="3200" dirty="0" smtClean="0">
                <a:latin typeface="Gabriola" pitchFamily="82" charset="0"/>
                <a:cs typeface="Times New Roman" pitchFamily="18" charset="0"/>
              </a:rPr>
              <a:t>] 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у ненаголошених складах (шляхом добору спільнокореневих слів та за допомогою орфографічного словника);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вимова і написання слів із дзвінкими й глухими приголосними;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правопис префіксів </a:t>
            </a:r>
            <a:r>
              <a:rPr lang="uk-UA" sz="3200" dirty="0" err="1">
                <a:latin typeface="Gabriola" pitchFamily="82" charset="0"/>
                <a:cs typeface="Times New Roman" pitchFamily="18" charset="0"/>
              </a:rPr>
              <a:t>роз-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, </a:t>
            </a:r>
            <a:r>
              <a:rPr lang="uk-UA" sz="3200" dirty="0" err="1">
                <a:latin typeface="Gabriola" pitchFamily="82" charset="0"/>
                <a:cs typeface="Times New Roman" pitchFamily="18" charset="0"/>
              </a:rPr>
              <a:t>без-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, </a:t>
            </a:r>
            <a:r>
              <a:rPr lang="uk-UA" sz="3200" dirty="0" err="1">
                <a:latin typeface="Gabriola" pitchFamily="82" charset="0"/>
                <a:cs typeface="Times New Roman" pitchFamily="18" charset="0"/>
              </a:rPr>
              <a:t>пре-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, </a:t>
            </a:r>
            <a:r>
              <a:rPr lang="uk-UA" sz="3200" dirty="0" err="1">
                <a:latin typeface="Gabriola" pitchFamily="82" charset="0"/>
                <a:cs typeface="Times New Roman" pitchFamily="18" charset="0"/>
              </a:rPr>
              <a:t>при-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, з-, с-;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велика буква у власних назвах;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написання частки не з дієсловами.</a:t>
            </a: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6533" y="188640"/>
            <a:ext cx="7815907" cy="2409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 smtClean="0">
                <a:latin typeface="Gabriola" pitchFamily="82" charset="0"/>
                <a:cs typeface="Times New Roman" pitchFamily="18" charset="0"/>
              </a:rPr>
              <a:t>Підготовчі вправи та завдання</a:t>
            </a:r>
          </a:p>
          <a:p>
            <a:pPr marL="457200" indent="-457200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uk-UA" sz="3200" dirty="0" smtClean="0">
                <a:latin typeface="Gabriola" pitchFamily="82" charset="0"/>
                <a:cs typeface="Times New Roman" pitchFamily="18" charset="0"/>
              </a:rPr>
              <a:t>Запиши 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під диктування й поясни написання слів.</a:t>
            </a:r>
          </a:p>
          <a:p>
            <a:pPr algn="just">
              <a:lnSpc>
                <a:spcPct val="114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Верба, тривога, ребро, стебло, криниця, кишеня, ведмідь, герой, медаль, гриміти, крижаний, вишневий, гречаний, медовий, димар, рибалка, свистіти, кленовий.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03499" y="2780928"/>
            <a:ext cx="7959923" cy="2268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ru-RU" sz="3200" dirty="0" smtClean="0">
                <a:latin typeface="Gabriola" pitchFamily="82" charset="0"/>
              </a:rPr>
              <a:t>Допиши </a:t>
            </a:r>
            <a:r>
              <a:rPr lang="ru-RU" sz="3200" dirty="0" err="1">
                <a:latin typeface="Gabriola" pitchFamily="82" charset="0"/>
              </a:rPr>
              <a:t>пропущені</a:t>
            </a:r>
            <a:r>
              <a:rPr lang="ru-RU" sz="3200" dirty="0">
                <a:latin typeface="Gabriola" pitchFamily="82" charset="0"/>
              </a:rPr>
              <a:t> </a:t>
            </a:r>
            <a:r>
              <a:rPr lang="ru-RU" sz="3200" dirty="0" err="1">
                <a:latin typeface="Gabriola" pitchFamily="82" charset="0"/>
              </a:rPr>
              <a:t>букви</a:t>
            </a:r>
            <a:r>
              <a:rPr lang="ru-RU" sz="3200" dirty="0">
                <a:latin typeface="Gabriola" pitchFamily="82" charset="0"/>
              </a:rPr>
              <a:t>. Доведи свою думку.</a:t>
            </a:r>
          </a:p>
          <a:p>
            <a:pPr algn="just">
              <a:lnSpc>
                <a:spcPct val="114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1.Виріс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.. 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хворий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наш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.. . 2. Ой,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хлопця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.. 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хоче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су.. . 3. Наловили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хлопці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дівчата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їдять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..ку. 4. Провели нам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вчора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га.. –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потрібен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тепер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га.. . </a:t>
            </a: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44624"/>
            <a:ext cx="75608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Gabriola" pitchFamily="82" charset="0"/>
              </a:rPr>
              <a:t>4 клас</a:t>
            </a:r>
            <a:endParaRPr lang="uk-UA" sz="3200" dirty="0">
              <a:latin typeface="Gabriola" pitchFamily="82" charset="0"/>
            </a:endParaRPr>
          </a:p>
          <a:p>
            <a:r>
              <a:rPr lang="uk-UA" sz="3200" b="1" dirty="0">
                <a:latin typeface="Gabriola" pitchFamily="82" charset="0"/>
              </a:rPr>
              <a:t>Орфографічні теми:</a:t>
            </a:r>
            <a:endParaRPr lang="uk-UA" sz="3200" dirty="0">
              <a:latin typeface="Gabriola" pitchFamily="82" charset="0"/>
            </a:endParaRPr>
          </a:p>
          <a:p>
            <a:pPr marL="457200" lvl="0" indent="-457200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</a:rPr>
              <a:t>правопис відмінкових закінчень іменників;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</a:rPr>
              <a:t>правопис прикметників із суфіксами </a:t>
            </a:r>
            <a:r>
              <a:rPr lang="uk-UA" sz="3200" dirty="0" err="1">
                <a:latin typeface="Gabriola" pitchFamily="82" charset="0"/>
              </a:rPr>
              <a:t>-</a:t>
            </a:r>
            <a:r>
              <a:rPr lang="uk-UA" sz="3200" i="1" dirty="0" err="1">
                <a:latin typeface="Gabriola" pitchFamily="82" charset="0"/>
              </a:rPr>
              <a:t>ський</a:t>
            </a:r>
            <a:r>
              <a:rPr lang="uk-UA" sz="3200" dirty="0">
                <a:latin typeface="Gabriola" pitchFamily="82" charset="0"/>
              </a:rPr>
              <a:t>, </a:t>
            </a:r>
            <a:r>
              <a:rPr lang="uk-UA" sz="3200" dirty="0" err="1">
                <a:latin typeface="Gabriola" pitchFamily="82" charset="0"/>
              </a:rPr>
              <a:t>-</a:t>
            </a:r>
            <a:r>
              <a:rPr lang="uk-UA" sz="3200" i="1" dirty="0" err="1" smtClean="0">
                <a:latin typeface="Gabriola" pitchFamily="82" charset="0"/>
              </a:rPr>
              <a:t>зький</a:t>
            </a:r>
            <a:r>
              <a:rPr lang="uk-UA" sz="3200" dirty="0" smtClean="0">
                <a:latin typeface="Gabriola" pitchFamily="82" charset="0"/>
              </a:rPr>
              <a:t>, </a:t>
            </a:r>
            <a:r>
              <a:rPr lang="uk-UA" sz="3200" dirty="0" err="1" smtClean="0">
                <a:latin typeface="Gabriola" pitchFamily="82" charset="0"/>
              </a:rPr>
              <a:t>-</a:t>
            </a:r>
            <a:r>
              <a:rPr lang="uk-UA" sz="3200" i="1" dirty="0" err="1" smtClean="0">
                <a:latin typeface="Gabriola" pitchFamily="82" charset="0"/>
              </a:rPr>
              <a:t>цький</a:t>
            </a:r>
            <a:r>
              <a:rPr lang="uk-UA" sz="3200" dirty="0">
                <a:latin typeface="Gabriola" pitchFamily="82" charset="0"/>
              </a:rPr>
              <a:t>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</a:rPr>
              <a:t>правопис відмінкових закінчень прикметників, уживання знака м’якшення перед закінченнями прикметників;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</a:rPr>
              <a:t>правопис особових закінчень дієслів;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</a:rPr>
              <a:t>правопис дієслів на </a:t>
            </a:r>
            <a:r>
              <a:rPr lang="uk-UA" sz="3200" dirty="0" err="1">
                <a:latin typeface="Gabriola" pitchFamily="82" charset="0"/>
              </a:rPr>
              <a:t>-шся</a:t>
            </a:r>
            <a:r>
              <a:rPr lang="uk-UA" sz="3200" dirty="0">
                <a:latin typeface="Gabriola" pitchFamily="82" charset="0"/>
              </a:rPr>
              <a:t>, </a:t>
            </a:r>
            <a:r>
              <a:rPr lang="uk-UA" sz="3200" dirty="0" err="1">
                <a:latin typeface="Gabriola" pitchFamily="82" charset="0"/>
              </a:rPr>
              <a:t>-ться</a:t>
            </a:r>
            <a:r>
              <a:rPr lang="uk-UA" sz="3200" dirty="0">
                <a:latin typeface="Gabriola" pitchFamily="82" charset="0"/>
              </a:rPr>
              <a:t>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</a:rPr>
              <a:t>правопис найуживаніших прислівників.</a:t>
            </a: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404664"/>
            <a:ext cx="7632848" cy="3674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>
                <a:latin typeface="Gabriola" pitchFamily="82" charset="0"/>
                <a:cs typeface="Times New Roman" pitchFamily="18" charset="0"/>
              </a:rPr>
              <a:t>Підготовчі вправи та завдання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uk-UA" sz="3200" dirty="0" smtClean="0">
                <a:latin typeface="Gabriola" pitchFamily="82" charset="0"/>
              </a:rPr>
              <a:t>Перевір</a:t>
            </a:r>
            <a:r>
              <a:rPr lang="uk-UA" sz="3200" dirty="0">
                <a:latin typeface="Gabriola" pitchFamily="82" charset="0"/>
              </a:rPr>
              <a:t>, чи вмієш ти користуватися правилом: заповни, де потрібно, пропуски.</a:t>
            </a:r>
          </a:p>
          <a:p>
            <a:pPr>
              <a:lnSpc>
                <a:spcPct val="114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 З хлібом і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сіл..ю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зустрічають в Україні дорогих гостей. 2. Своєю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любов..ю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мама завжди зігріває нас. 3. Учні нашого класу були задоволені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подорож..ю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до Львова. 4.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Батьком-матір..ю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не хвались, а хвались своєю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чест..ю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5. Під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тін..ю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дуба хлопці поставили намет.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4019580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uk-UA" sz="3200" dirty="0">
                <a:latin typeface="Gabriola" pitchFamily="82" charset="0"/>
              </a:rPr>
              <a:t>Від поданих іменників утвори й запиши поряд прикметники. Поясни орфограми</a:t>
            </a:r>
            <a:r>
              <a:rPr lang="uk-UA" sz="3200" dirty="0" smtClean="0">
                <a:latin typeface="Gabriola" pitchFamily="82" charset="0"/>
              </a:rPr>
              <a:t>.</a:t>
            </a:r>
            <a:r>
              <a:rPr lang="uk-UA" sz="3200" dirty="0">
                <a:latin typeface="Gabriola" pitchFamily="82" charset="0"/>
              </a:rPr>
              <a:t/>
            </a:r>
            <a:br>
              <a:rPr lang="uk-UA" sz="3200" dirty="0">
                <a:latin typeface="Gabriola" pitchFamily="82" charset="0"/>
              </a:rPr>
            </a:br>
            <a:endParaRPr lang="uk-UA" sz="3200" dirty="0">
              <a:latin typeface="Gabriola" pitchFamily="82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6992" y="5036983"/>
            <a:ext cx="228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Місто — ...	</a:t>
            </a:r>
          </a:p>
          <a:p>
            <a:pPr lvl="0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село — ...	</a:t>
            </a:r>
          </a:p>
          <a:p>
            <a:pPr lvl="0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Донецьк — </a:t>
            </a:r>
            <a:r>
              <a:rPr lang="uk-UA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93660" y="92403"/>
            <a:ext cx="24144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>
                <a:solidFill>
                  <a:srgbClr val="7030A0"/>
                </a:solidFill>
                <a:latin typeface="Gabriola" pitchFamily="82" charset="0"/>
                <a:cs typeface="Times New Roman" pitchFamily="18" charset="0"/>
              </a:rPr>
              <a:t>Словникові </a:t>
            </a:r>
            <a:r>
              <a:rPr lang="uk-UA" sz="3200" b="1" dirty="0" smtClean="0">
                <a:solidFill>
                  <a:srgbClr val="7030A0"/>
                </a:solidFill>
                <a:latin typeface="Gabriola" pitchFamily="82" charset="0"/>
                <a:cs typeface="Times New Roman" pitchFamily="18" charset="0"/>
              </a:rPr>
              <a:t>слова</a:t>
            </a:r>
            <a:endParaRPr lang="uk-UA" sz="2000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4853478"/>
            <a:ext cx="7920880" cy="1815882"/>
          </a:xfrm>
          <a:prstGeom prst="rect">
            <a:avLst/>
          </a:prstGeom>
          <a:gradFill flip="none" rotWithShape="1">
            <a:gsLst>
              <a:gs pos="0">
                <a:srgbClr val="99FF66">
                  <a:tint val="66000"/>
                  <a:satMod val="160000"/>
                  <a:alpha val="61000"/>
                </a:srgbClr>
              </a:gs>
              <a:gs pos="50000">
                <a:srgbClr val="99FF66">
                  <a:tint val="44500"/>
                  <a:satMod val="160000"/>
                  <a:alpha val="70000"/>
                </a:srgbClr>
              </a:gs>
              <a:gs pos="100000">
                <a:srgbClr val="99FF66">
                  <a:tint val="23500"/>
                  <a:satMod val="160000"/>
                  <a:alpha val="52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latin typeface="Gabriola" pitchFamily="82" charset="0"/>
              </a:rPr>
              <a:t>4</a:t>
            </a:r>
            <a:r>
              <a:rPr lang="uk-UA" sz="2800" b="1" dirty="0" smtClean="0">
                <a:latin typeface="Gabriola" pitchFamily="82" charset="0"/>
              </a:rPr>
              <a:t> клас:</a:t>
            </a:r>
            <a:r>
              <a:rPr lang="uk-UA" sz="2800" dirty="0" smtClean="0">
                <a:latin typeface="Gabriola" pitchFamily="82" charset="0"/>
              </a:rPr>
              <a:t> </a:t>
            </a:r>
            <a:r>
              <a:rPr lang="uk-UA" sz="2800" dirty="0">
                <a:latin typeface="Gabriola" pitchFamily="82" charset="0"/>
              </a:rPr>
              <a:t>будь ласка, гардероб, гектар, держава дисципліна, інженер, до побачення, механік, океан, сигнал, телеграма, телефон, температура, тепер, цемент, чернетка, шеренга, шістнадцять, шістдесят, шістдесяти, щоденно, ярина.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692696"/>
            <a:ext cx="7920880" cy="1384995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latin typeface="Gabriola" pitchFamily="82" charset="0"/>
                <a:cs typeface="Times New Roman" pitchFamily="18" charset="0"/>
              </a:rPr>
              <a:t>2 клас: </a:t>
            </a:r>
            <a:r>
              <a:rPr lang="uk-UA" sz="2800" dirty="0">
                <a:latin typeface="Gabriola" pitchFamily="82" charset="0"/>
                <a:cs typeface="Times New Roman" pitchFamily="18" charset="0"/>
              </a:rPr>
              <a:t>апельсин, ведмідь, вересень, вулиця, виразно, герой, ґудзик, диктант, дитина, календар, килимі лелека, медаль, неділя, олень, понеділок, середа, театр, черевики, четвер, ясен.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2262351"/>
            <a:ext cx="7920880" cy="2246769"/>
          </a:xfrm>
          <a:prstGeom prst="rect">
            <a:avLst/>
          </a:prstGeom>
          <a:gradFill flip="none" rotWithShape="1">
            <a:gsLst>
              <a:gs pos="0">
                <a:srgbClr val="FFCCFF">
                  <a:alpha val="80000"/>
                </a:srgbClr>
              </a:gs>
              <a:gs pos="50000">
                <a:srgbClr val="FF66CC">
                  <a:alpha val="37000"/>
                </a:srgbClr>
              </a:gs>
              <a:gs pos="100000">
                <a:srgbClr val="FFCCFF">
                  <a:alpha val="82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latin typeface="Gabriola" pitchFamily="82" charset="0"/>
                <a:cs typeface="Times New Roman" pitchFamily="18" charset="0"/>
              </a:rPr>
              <a:t>3 клас: </a:t>
            </a:r>
            <a:r>
              <a:rPr lang="uk-UA" sz="2800" dirty="0">
                <a:latin typeface="Gabriola" pitchFamily="82" charset="0"/>
                <a:cs typeface="Times New Roman" pitchFamily="18" charset="0"/>
              </a:rPr>
              <a:t>абрикос, апетит, бензин, бетон, верблюд, вогнище, горизонт, гриміти, депутат, директор, електрики, кипіти, кишеня, колектив, комп'ютер, коридор, криниця, метал, очерет, пиріг, президент, пшениця, тривога, фермер, хвилина, черемха, черешня.</a:t>
            </a:r>
          </a:p>
        </p:txBody>
      </p:sp>
    </p:spTree>
    <p:extLst>
      <p:ext uri="{BB962C8B-B14F-4D97-AF65-F5344CB8AC3E}">
        <p14:creationId xmlns:p14="http://schemas.microsoft.com/office/powerpoint/2010/main" xmlns="" val="236735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67801" y="2348880"/>
            <a:ext cx="6808403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Дякую</a:t>
            </a:r>
            <a:r>
              <a:rPr lang="ru-RU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за </a:t>
            </a:r>
            <a:r>
              <a:rPr lang="ru-RU" sz="6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увагу</a:t>
            </a:r>
            <a:r>
              <a:rPr lang="ru-RU" sz="6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ru-RU" sz="6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620688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>
                <a:latin typeface="Gabriola" pitchFamily="82" charset="0"/>
                <a:cs typeface="Times New Roman" pitchFamily="18" charset="0"/>
              </a:rPr>
              <a:t>Об’єкт дослідження 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– методика навчання рідної мови учнів молодшого шкільного віку. </a:t>
            </a:r>
          </a:p>
          <a:p>
            <a:pPr algn="just"/>
            <a:r>
              <a:rPr lang="uk-UA" sz="3600" b="1" dirty="0">
                <a:latin typeface="Gabriola" pitchFamily="82" charset="0"/>
                <a:cs typeface="Times New Roman" pitchFamily="18" charset="0"/>
              </a:rPr>
              <a:t>Предмет дослідження:  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шляхи досягнення орфографічної грамотності в учнів початкових класів на уроках рідної мови.</a:t>
            </a:r>
          </a:p>
          <a:p>
            <a:pPr algn="just"/>
            <a:r>
              <a:rPr lang="uk-UA" sz="3600" b="1" dirty="0">
                <a:latin typeface="Gabriola" pitchFamily="82" charset="0"/>
                <a:cs typeface="Times New Roman" pitchFamily="18" charset="0"/>
              </a:rPr>
              <a:t>Мета роботи:  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теоретично обґрунтувати методику формування орфографічної  грамотності в учнів початкової школи на уроках рідної мови.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766445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>
                <a:latin typeface="Gabriola" pitchFamily="82" charset="0"/>
                <a:cs typeface="Times New Roman" pitchFamily="18" charset="0"/>
              </a:rPr>
              <a:t>Початковий курс української мови повинен: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996952"/>
            <a:ext cx="7827188" cy="1776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збагачувати словниковий запас й удосконалювати граматичний </a:t>
            </a:r>
            <a:r>
              <a:rPr lang="uk-UA" sz="3200" dirty="0" smtClean="0">
                <a:latin typeface="Gabriola" pitchFamily="82" charset="0"/>
                <a:cs typeface="Times New Roman" pitchFamily="18" charset="0"/>
              </a:rPr>
              <a:t>склад </a:t>
            </a:r>
            <a:r>
              <a:rPr lang="uk-UA" sz="3200" dirty="0">
                <a:latin typeface="Gabriola" pitchFamily="82" charset="0"/>
                <a:cs typeface="Times New Roman" pitchFamily="18" charset="0"/>
              </a:rPr>
              <a:t>усного і писемного мовлення школярів;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1340768"/>
            <a:ext cx="7704855" cy="172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4000"/>
              </a:lnSpc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забезпечувати практичне засвоєння учнями найголовніших орфоепічних, орфографічних та пунктуаційних правил української літературної мови;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4509531"/>
            <a:ext cx="7827188" cy="172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uk-UA" sz="3200" dirty="0">
                <a:latin typeface="Gabriola" pitchFamily="82" charset="0"/>
                <a:cs typeface="Times New Roman" pitchFamily="18" charset="0"/>
              </a:rPr>
              <a:t>удосконалювати в учнів каліграфічні навички, прищеплювати їм культуру оформлення письмових робіт.</a:t>
            </a:r>
          </a:p>
        </p:txBody>
      </p:sp>
      <p:pic>
        <p:nvPicPr>
          <p:cNvPr id="8" name="Рисунок 4" descr="d:\Мои документы\Мои рисунки\p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075" y="1556792"/>
            <a:ext cx="432517" cy="432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4" descr="d:\Мои документы\Мои рисунки\p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074" y="3212976"/>
            <a:ext cx="432517" cy="432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4" descr="d:\Мои документы\Мои рисунки\p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24675"/>
            <a:ext cx="432517" cy="432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2369008" y="116632"/>
            <a:ext cx="44735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Актуальність</a:t>
            </a:r>
            <a:r>
              <a:rPr lang="ru-RU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теми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333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16632"/>
            <a:ext cx="79928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solidFill>
                  <a:srgbClr val="C00000"/>
                </a:solidFill>
                <a:latin typeface="Gabriola" pitchFamily="82" charset="0"/>
                <a:cs typeface="Times New Roman" pitchFamily="18" charset="0"/>
              </a:rPr>
              <a:t>Орфографія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  - це система правил правопису, тобто нормативного, обов’язкового для всіх написання </a:t>
            </a:r>
            <a:r>
              <a:rPr lang="uk-UA" sz="3600" dirty="0" smtClean="0">
                <a:latin typeface="Gabriola" pitchFamily="82" charset="0"/>
                <a:cs typeface="Times New Roman" pitchFamily="18" charset="0"/>
              </a:rPr>
              <a:t>слів.</a:t>
            </a:r>
            <a:endParaRPr lang="uk-UA" sz="3600" dirty="0">
              <a:latin typeface="Gabriola" pitchFamily="82" charset="0"/>
              <a:cs typeface="Times New Roman" pitchFamily="18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467544" y="1761954"/>
            <a:ext cx="7128792" cy="1296144"/>
          </a:xfrm>
          <a:prstGeom prst="horizontalScroll">
            <a:avLst>
              <a:gd name="adj" fmla="val 1251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>
                <a:latin typeface="Gabriola" pitchFamily="82" charset="0"/>
                <a:cs typeface="Times New Roman" pitchFamily="18" charset="0"/>
              </a:rPr>
              <a:t>З поняттям «орфографія» тісно пов'язане поняття «орфограма». </a:t>
            </a:r>
          </a:p>
          <a:p>
            <a:pPr algn="ctr"/>
            <a:endParaRPr lang="uk-UA" dirty="0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1259632" y="3058098"/>
            <a:ext cx="7344816" cy="1296144"/>
          </a:xfrm>
          <a:prstGeom prst="horizontalScroll">
            <a:avLst>
              <a:gd name="adj" fmla="val 1251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err="1">
                <a:solidFill>
                  <a:srgbClr val="7030A0"/>
                </a:solidFill>
                <a:latin typeface="Gabriola" pitchFamily="82" charset="0"/>
                <a:cs typeface="Times New Roman" pitchFamily="18" charset="0"/>
              </a:rPr>
              <a:t>Орфограма</a:t>
            </a:r>
            <a:r>
              <a:rPr lang="ru-RU" sz="3200" dirty="0">
                <a:latin typeface="Gabriola" pitchFamily="82" charset="0"/>
                <a:cs typeface="Times New Roman" pitchFamily="18" charset="0"/>
              </a:rPr>
              <a:t> — </a:t>
            </a:r>
            <a:r>
              <a:rPr lang="ru-RU" sz="3200" dirty="0" err="1">
                <a:latin typeface="Gabriola" pitchFamily="82" charset="0"/>
                <a:cs typeface="Times New Roman" pitchFamily="18" charset="0"/>
              </a:rPr>
              <a:t>це</a:t>
            </a:r>
            <a:r>
              <a:rPr lang="ru-RU" sz="3200" dirty="0">
                <a:latin typeface="Gabriola" pitchFamily="82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Gabriola" pitchFamily="82" charset="0"/>
                <a:cs typeface="Times New Roman" pitchFamily="18" charset="0"/>
              </a:rPr>
              <a:t>написання</a:t>
            </a:r>
            <a:r>
              <a:rPr lang="ru-RU" sz="3200" dirty="0">
                <a:latin typeface="Gabriola" pitchFamily="82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Gabriola" pitchFamily="82" charset="0"/>
                <a:cs typeface="Times New Roman" pitchFamily="18" charset="0"/>
              </a:rPr>
              <a:t>що</a:t>
            </a:r>
            <a:r>
              <a:rPr lang="ru-RU" sz="3200" dirty="0">
                <a:latin typeface="Gabriola" pitchFamily="82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Gabriola" pitchFamily="82" charset="0"/>
                <a:cs typeface="Times New Roman" pitchFamily="18" charset="0"/>
              </a:rPr>
              <a:t>відповідає</a:t>
            </a:r>
            <a:r>
              <a:rPr lang="ru-RU" sz="3200" dirty="0">
                <a:latin typeface="Gabriola" pitchFamily="82" charset="0"/>
                <a:cs typeface="Times New Roman" pitchFamily="18" charset="0"/>
              </a:rPr>
              <a:t> правилу </a:t>
            </a:r>
            <a:r>
              <a:rPr lang="ru-RU" sz="3200" dirty="0" err="1">
                <a:latin typeface="Gabriola" pitchFamily="82" charset="0"/>
                <a:cs typeface="Times New Roman" pitchFamily="18" charset="0"/>
              </a:rPr>
              <a:t>орфографії</a:t>
            </a:r>
            <a:r>
              <a:rPr lang="ru-RU" sz="3200" dirty="0">
                <a:latin typeface="Gabriola" pitchFamily="82" charset="0"/>
                <a:cs typeface="Times New Roman" pitchFamily="18" charset="0"/>
              </a:rPr>
              <a:t> і </a:t>
            </a:r>
            <a:r>
              <a:rPr lang="ru-RU" sz="3200" dirty="0" err="1">
                <a:latin typeface="Gabriola" pitchFamily="82" charset="0"/>
                <a:cs typeface="Times New Roman" pitchFamily="18" charset="0"/>
              </a:rPr>
              <a:t>вимагає</a:t>
            </a:r>
            <a:r>
              <a:rPr lang="ru-RU" sz="3200" dirty="0">
                <a:latin typeface="Gabriola" pitchFamily="82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Gabriola" pitchFamily="82" charset="0"/>
                <a:cs typeface="Times New Roman" pitchFamily="18" charset="0"/>
              </a:rPr>
              <a:t>застосування</a:t>
            </a:r>
            <a:r>
              <a:rPr lang="ru-RU" sz="3200" dirty="0">
                <a:latin typeface="Gabriola" pitchFamily="82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Gabriola" pitchFamily="82" charset="0"/>
                <a:cs typeface="Times New Roman" pitchFamily="18" charset="0"/>
              </a:rPr>
              <a:t>цього</a:t>
            </a:r>
            <a:r>
              <a:rPr lang="ru-RU" sz="3200" dirty="0">
                <a:latin typeface="Gabriola" pitchFamily="82" charset="0"/>
                <a:cs typeface="Times New Roman" pitchFamily="18" charset="0"/>
              </a:rPr>
              <a:t> правила.</a:t>
            </a:r>
            <a:endParaRPr lang="uk-UA" sz="2400" dirty="0">
              <a:latin typeface="Gabriola" pitchFamily="82" charset="0"/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5436096" y="4365104"/>
            <a:ext cx="3162313" cy="1872208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4000" dirty="0" smtClean="0">
                <a:latin typeface="Gabriola" pitchFamily="82" charset="0"/>
                <a:cs typeface="Times New Roman" pitchFamily="18" charset="0"/>
              </a:rPr>
              <a:t>сім</a:t>
            </a:r>
            <a:r>
              <a:rPr lang="uk-UA" sz="4000" dirty="0">
                <a:solidFill>
                  <a:srgbClr val="FF0000"/>
                </a:solidFill>
                <a:latin typeface="Gabriola" pitchFamily="82" charset="0"/>
                <a:ea typeface="SimSun"/>
                <a:cs typeface="Times New Roman" pitchFamily="18" charset="0"/>
              </a:rPr>
              <a:t>'</a:t>
            </a:r>
            <a:r>
              <a:rPr lang="uk-UA" sz="4000" dirty="0" smtClean="0">
                <a:latin typeface="Gabriola" pitchFamily="82" charset="0"/>
                <a:ea typeface="SimSun"/>
                <a:cs typeface="Times New Roman" pitchFamily="18" charset="0"/>
              </a:rPr>
              <a:t>я, гі</a:t>
            </a:r>
            <a:r>
              <a:rPr lang="uk-UA" sz="4000" dirty="0" smtClean="0">
                <a:solidFill>
                  <a:srgbClr val="FF0000"/>
                </a:solidFill>
                <a:latin typeface="Gabriola" pitchFamily="82" charset="0"/>
                <a:ea typeface="SimSun"/>
                <a:cs typeface="Times New Roman" pitchFamily="18" charset="0"/>
              </a:rPr>
              <a:t>лл</a:t>
            </a:r>
            <a:r>
              <a:rPr lang="uk-UA" sz="4000" dirty="0" smtClean="0">
                <a:latin typeface="Gabriola" pitchFamily="82" charset="0"/>
                <a:ea typeface="SimSun"/>
                <a:cs typeface="Times New Roman" pitchFamily="18" charset="0"/>
              </a:rPr>
              <a:t>я, с</a:t>
            </a:r>
            <a:r>
              <a:rPr lang="uk-UA" sz="4000" dirty="0" smtClean="0">
                <a:solidFill>
                  <a:srgbClr val="FF0000"/>
                </a:solidFill>
                <a:latin typeface="Gabriola" pitchFamily="82" charset="0"/>
                <a:ea typeface="SimSun"/>
                <a:cs typeface="Times New Roman" pitchFamily="18" charset="0"/>
              </a:rPr>
              <a:t>е</a:t>
            </a:r>
            <a:r>
              <a:rPr lang="uk-UA" sz="4000" dirty="0" smtClean="0">
                <a:latin typeface="Gabriola" pitchFamily="82" charset="0"/>
                <a:ea typeface="SimSun"/>
                <a:cs typeface="Times New Roman" pitchFamily="18" charset="0"/>
              </a:rPr>
              <a:t>ло</a:t>
            </a:r>
            <a:endParaRPr lang="uk-UA" sz="4000" dirty="0">
              <a:latin typeface="Gabriola" pitchFamily="8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719572" y="332656"/>
            <a:ext cx="5976664" cy="720080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rgbClr val="C00000"/>
                </a:solidFill>
                <a:latin typeface="Gabriola" pitchFamily="82" charset="0"/>
              </a:rPr>
              <a:t>Граматичний</a:t>
            </a:r>
            <a:r>
              <a:rPr lang="uk-UA" sz="4000" dirty="0" smtClean="0">
                <a:latin typeface="Gabriola" pitchFamily="82" charset="0"/>
              </a:rPr>
              <a:t> – К.Д.Ушинський</a:t>
            </a:r>
            <a:endParaRPr lang="uk-UA" sz="4000" dirty="0">
              <a:latin typeface="Gabriola" pitchFamily="82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921296" y="1340768"/>
            <a:ext cx="8064388" cy="1671840"/>
          </a:xfrm>
          <a:prstGeom prst="wedgeRectCallout">
            <a:avLst>
              <a:gd name="adj1" fmla="val -19586"/>
              <a:gd name="adj2" fmla="val -7070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>
                <a:latin typeface="Gabriola" pitchFamily="82" charset="0"/>
              </a:rPr>
              <a:t>П</a:t>
            </a:r>
            <a:r>
              <a:rPr lang="uk-UA" sz="3200" dirty="0" smtClean="0">
                <a:latin typeface="Gabriola" pitchFamily="82" charset="0"/>
              </a:rPr>
              <a:t>роцес </a:t>
            </a:r>
            <a:r>
              <a:rPr lang="uk-UA" sz="3200" dirty="0">
                <a:latin typeface="Gabriola" pitchFamily="82" charset="0"/>
              </a:rPr>
              <a:t>за­своєння орфографії як процес, тісно пов'язаний з роботою мислення, спрямованого на аналіз граматичних і орфографічних правил.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483768" y="3140968"/>
            <a:ext cx="6696744" cy="72008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4000" b="1" dirty="0" err="1" smtClean="0">
                <a:solidFill>
                  <a:srgbClr val="006600"/>
                </a:solidFill>
                <a:latin typeface="Gabriola" pitchFamily="82" charset="0"/>
              </a:rPr>
              <a:t>Антиграматичний</a:t>
            </a:r>
            <a:r>
              <a:rPr lang="uk-UA" sz="4000" dirty="0" smtClean="0">
                <a:latin typeface="Gabriola" pitchFamily="82" charset="0"/>
              </a:rPr>
              <a:t> – </a:t>
            </a:r>
            <a:r>
              <a:rPr lang="uk-UA" sz="4000" dirty="0" err="1" smtClean="0">
                <a:latin typeface="Gabriola" pitchFamily="82" charset="0"/>
              </a:rPr>
              <a:t>Борман</a:t>
            </a:r>
            <a:endParaRPr lang="uk-UA" sz="4000" dirty="0">
              <a:latin typeface="Gabriola" pitchFamily="82" charset="0"/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252028" y="4365104"/>
            <a:ext cx="8064388" cy="1671840"/>
          </a:xfrm>
          <a:prstGeom prst="wedgeRectCallout">
            <a:avLst>
              <a:gd name="adj1" fmla="val 27598"/>
              <a:gd name="adj2" fmla="val -76000"/>
            </a:avLst>
          </a:prstGeom>
          <a:gradFill flip="none" rotWithShape="1">
            <a:gsLst>
              <a:gs pos="0">
                <a:srgbClr val="99FF66">
                  <a:tint val="66000"/>
                  <a:satMod val="160000"/>
                </a:srgbClr>
              </a:gs>
              <a:gs pos="50000">
                <a:srgbClr val="99FF66">
                  <a:tint val="44500"/>
                  <a:satMod val="160000"/>
                </a:srgbClr>
              </a:gs>
              <a:gs pos="100000">
                <a:srgbClr val="99FF66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err="1" smtClean="0">
                <a:latin typeface="Gabriola" pitchFamily="82" charset="0"/>
              </a:rPr>
              <a:t>Правописом</a:t>
            </a:r>
            <a:r>
              <a:rPr lang="ru-RU" sz="3200" dirty="0" smtClean="0">
                <a:latin typeface="Gabriola" pitchFamily="82" charset="0"/>
              </a:rPr>
              <a:t> </a:t>
            </a:r>
            <a:r>
              <a:rPr lang="ru-RU" sz="3200" dirty="0" err="1">
                <a:latin typeface="Gabriola" pitchFamily="82" charset="0"/>
              </a:rPr>
              <a:t>можна</a:t>
            </a:r>
            <a:r>
              <a:rPr lang="ru-RU" sz="3200" dirty="0">
                <a:latin typeface="Gabriola" pitchFamily="82" charset="0"/>
              </a:rPr>
              <a:t> </a:t>
            </a:r>
            <a:r>
              <a:rPr lang="ru-RU" sz="3200" dirty="0" err="1">
                <a:latin typeface="Gabriola" pitchFamily="82" charset="0"/>
              </a:rPr>
              <a:t>оволодіти</a:t>
            </a:r>
            <a:r>
              <a:rPr lang="ru-RU" sz="3200" dirty="0">
                <a:latin typeface="Gabriola" pitchFamily="82" charset="0"/>
              </a:rPr>
              <a:t> шляхом </a:t>
            </a:r>
            <a:r>
              <a:rPr lang="ru-RU" sz="3200" dirty="0" err="1">
                <a:latin typeface="Gabriola" pitchFamily="82" charset="0"/>
              </a:rPr>
              <a:t>довготривалого</a:t>
            </a:r>
            <a:r>
              <a:rPr lang="ru-RU" sz="3200" dirty="0">
                <a:latin typeface="Gabriola" pitchFamily="82" charset="0"/>
              </a:rPr>
              <a:t> </a:t>
            </a:r>
            <a:r>
              <a:rPr lang="ru-RU" sz="3200" dirty="0" err="1" smtClean="0">
                <a:latin typeface="Gabriola" pitchFamily="82" charset="0"/>
              </a:rPr>
              <a:t>механічного</a:t>
            </a:r>
            <a:r>
              <a:rPr lang="ru-RU" sz="3200" dirty="0" smtClean="0">
                <a:latin typeface="Gabriola" pitchFamily="82" charset="0"/>
              </a:rPr>
              <a:t> </a:t>
            </a:r>
            <a:r>
              <a:rPr lang="ru-RU" sz="3200" dirty="0" err="1">
                <a:latin typeface="Gabriola" pitchFamily="82" charset="0"/>
              </a:rPr>
              <a:t>списування</a:t>
            </a:r>
            <a:r>
              <a:rPr lang="ru-RU" sz="3200" dirty="0">
                <a:latin typeface="Gabriola" pitchFamily="82" charset="0"/>
              </a:rPr>
              <a:t>, яке </a:t>
            </a:r>
            <a:r>
              <a:rPr lang="ru-RU" sz="3200" dirty="0" err="1">
                <a:latin typeface="Gabriola" pitchFamily="82" charset="0"/>
              </a:rPr>
              <a:t>приймалося</a:t>
            </a:r>
            <a:r>
              <a:rPr lang="ru-RU" sz="3200" dirty="0">
                <a:latin typeface="Gabriola" pitchFamily="82" charset="0"/>
              </a:rPr>
              <a:t> за </a:t>
            </a:r>
            <a:r>
              <a:rPr lang="ru-RU" sz="3200" dirty="0" err="1">
                <a:latin typeface="Gabriola" pitchFamily="82" charset="0"/>
              </a:rPr>
              <a:t>основний</a:t>
            </a:r>
            <a:r>
              <a:rPr lang="ru-RU" sz="3200" dirty="0">
                <a:latin typeface="Gabriola" pitchFamily="82" charset="0"/>
              </a:rPr>
              <a:t> </a:t>
            </a:r>
            <a:r>
              <a:rPr lang="ru-RU" sz="3200" dirty="0" smtClean="0">
                <a:latin typeface="Gabriola" pitchFamily="82" charset="0"/>
              </a:rPr>
              <a:t>метод </a:t>
            </a:r>
            <a:r>
              <a:rPr lang="ru-RU" sz="3200" dirty="0" err="1">
                <a:latin typeface="Gabriola" pitchFamily="82" charset="0"/>
              </a:rPr>
              <a:t>навчання</a:t>
            </a:r>
            <a:r>
              <a:rPr lang="ru-RU" sz="3200" dirty="0">
                <a:latin typeface="Gabriola" pitchFamily="82" charset="0"/>
              </a:rPr>
              <a:t> грамотного письма.</a:t>
            </a:r>
            <a:endParaRPr lang="uk-UA" sz="3200" dirty="0"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0091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94453" y="4509120"/>
            <a:ext cx="372196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6000" dirty="0">
                <a:solidFill>
                  <a:prstClr val="black"/>
                </a:solidFill>
                <a:latin typeface="Gabriola" pitchFamily="82" charset="0"/>
                <a:cs typeface="Times New Roman" pitchFamily="18" charset="0"/>
              </a:rPr>
              <a:t>Перекази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43875" y="2038112"/>
            <a:ext cx="33885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6000" dirty="0" smtClean="0">
                <a:solidFill>
                  <a:prstClr val="black"/>
                </a:solidFill>
                <a:latin typeface="Gabriola" pitchFamily="82" charset="0"/>
                <a:cs typeface="Times New Roman" pitchFamily="18" charset="0"/>
              </a:rPr>
              <a:t>Списування</a:t>
            </a:r>
            <a:endParaRPr lang="uk-UA" sz="6000" dirty="0">
              <a:solidFill>
                <a:prstClr val="black"/>
              </a:solidFill>
              <a:latin typeface="Gabriola" pitchFamily="82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73400" y="3143031"/>
            <a:ext cx="35504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6000" dirty="0">
                <a:solidFill>
                  <a:prstClr val="black"/>
                </a:solidFill>
                <a:latin typeface="Gabriola" pitchFamily="82" charset="0"/>
                <a:cs typeface="Times New Roman" pitchFamily="18" charset="0"/>
              </a:rPr>
              <a:t>Диктанти </a:t>
            </a:r>
          </a:p>
        </p:txBody>
      </p:sp>
      <p:pic>
        <p:nvPicPr>
          <p:cNvPr id="6" name="Picture 2" descr="d:\Мои документы\Мои рисунки\Рисунок1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16832"/>
            <a:ext cx="917555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d:\Мои документы\Мои рисунки\Рисунок1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140968"/>
            <a:ext cx="795723" cy="1023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d:\Мои документы\Мои рисунки\Рисунок1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913" y="4509120"/>
            <a:ext cx="792088" cy="1018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80123" y="548680"/>
            <a:ext cx="768030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9FF66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abriola" pitchFamily="82" charset="0"/>
              </a:rPr>
              <a:t>Види</a:t>
            </a:r>
            <a:r>
              <a:rPr lang="ru-RU" sz="6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9FF66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abriola" pitchFamily="82" charset="0"/>
              </a:rPr>
              <a:t> </a:t>
            </a:r>
            <a:r>
              <a:rPr lang="ru-RU" sz="66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9FF66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abriola" pitchFamily="82" charset="0"/>
              </a:rPr>
              <a:t>орфографічних</a:t>
            </a:r>
            <a:r>
              <a:rPr lang="ru-RU" sz="6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9FF66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abriola" pitchFamily="82" charset="0"/>
              </a:rPr>
              <a:t> </a:t>
            </a:r>
            <a:r>
              <a:rPr lang="ru-RU" sz="66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9FF66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abriola" pitchFamily="82" charset="0"/>
              </a:rPr>
              <a:t>вправ</a:t>
            </a:r>
            <a:r>
              <a:rPr lang="ru-RU" sz="6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99FF66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abriola" pitchFamily="82" charset="0"/>
              </a:rPr>
              <a:t>:</a:t>
            </a:r>
            <a:endParaRPr lang="ru-RU" sz="6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99FF66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620688"/>
            <a:ext cx="75608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>
                <a:latin typeface="Gabriola" pitchFamily="82" charset="0"/>
                <a:cs typeface="Times New Roman" pitchFamily="18" charset="0"/>
              </a:rPr>
              <a:t>Списування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 — не механічне, а свідоме — один з найпоширеніших видів орфографічних вправ, спрямований на формування умінь запам'ятовувати графічні образи слів. Умовою свідомого списування є розуміння учнями змісту </a:t>
            </a:r>
            <a:r>
              <a:rPr lang="uk-UA" sz="3600" dirty="0" smtClean="0">
                <a:latin typeface="Gabriola" pitchFamily="82" charset="0"/>
                <a:cs typeface="Times New Roman" pitchFamily="18" charset="0"/>
              </a:rPr>
              <a:t>того, що вони списують.</a:t>
            </a:r>
            <a:endParaRPr lang="uk-UA" sz="3600" dirty="0">
              <a:latin typeface="Gabriola" pitchFamily="8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04664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dirty="0">
                <a:latin typeface="Gabriola" pitchFamily="82" charset="0"/>
                <a:cs typeface="Times New Roman" pitchFamily="18" charset="0"/>
              </a:rPr>
              <a:t>У методиці орфографії за участю аналізаторів розрізняють такі види диктантів: </a:t>
            </a:r>
            <a:r>
              <a:rPr lang="uk-UA" sz="3600" b="1" dirty="0">
                <a:solidFill>
                  <a:srgbClr val="FF0000"/>
                </a:solidFill>
                <a:latin typeface="Gabriola" pitchFamily="82" charset="0"/>
                <a:cs typeface="Times New Roman" pitchFamily="18" charset="0"/>
              </a:rPr>
              <a:t>слухові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 та </a:t>
            </a:r>
            <a:r>
              <a:rPr lang="uk-UA" sz="3600" b="1" dirty="0">
                <a:solidFill>
                  <a:srgbClr val="FF0000"/>
                </a:solidFill>
                <a:latin typeface="Gabriola" pitchFamily="82" charset="0"/>
                <a:cs typeface="Times New Roman" pitchFamily="18" charset="0"/>
              </a:rPr>
              <a:t>зорово-слухові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, за метою застосування — </a:t>
            </a:r>
            <a:r>
              <a:rPr lang="uk-UA" sz="3600" b="1" dirty="0">
                <a:solidFill>
                  <a:srgbClr val="0070C0"/>
                </a:solidFill>
                <a:latin typeface="Gabriola" pitchFamily="82" charset="0"/>
                <a:cs typeface="Times New Roman" pitchFamily="18" charset="0"/>
              </a:rPr>
              <a:t>навчальні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 </a:t>
            </a:r>
            <a:r>
              <a:rPr lang="uk-UA" sz="3600" dirty="0" smtClean="0">
                <a:latin typeface="Gabriola" pitchFamily="82" charset="0"/>
                <a:cs typeface="Times New Roman" pitchFamily="18" charset="0"/>
              </a:rPr>
              <a:t>та </a:t>
            </a:r>
            <a:r>
              <a:rPr lang="uk-UA" sz="3600" b="1" dirty="0">
                <a:solidFill>
                  <a:srgbClr val="0070C0"/>
                </a:solidFill>
                <a:latin typeface="Gabriola" pitchFamily="82" charset="0"/>
                <a:cs typeface="Times New Roman" pitchFamily="18" charset="0"/>
              </a:rPr>
              <a:t>контрольні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3600" dirty="0">
                <a:latin typeface="Gabriola" pitchFamily="82" charset="0"/>
                <a:cs typeface="Times New Roman" pitchFamily="18" charset="0"/>
              </a:rPr>
              <a:t>Навчальним може бути кожен із зазначених видів диктантів, контрольними — лише слухові.</a:t>
            </a: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538802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dirty="0">
                <a:latin typeface="Gabriola" pitchFamily="82" charset="0"/>
                <a:cs typeface="Times New Roman" pitchFamily="18" charset="0"/>
              </a:rPr>
              <a:t>У методичній літературі </a:t>
            </a:r>
            <a:r>
              <a:rPr lang="uk-UA" sz="3600" dirty="0">
                <a:solidFill>
                  <a:srgbClr val="FF0000"/>
                </a:solidFill>
                <a:latin typeface="Gabriola" pitchFamily="82" charset="0"/>
                <a:cs typeface="Times New Roman" pitchFamily="18" charset="0"/>
              </a:rPr>
              <a:t>переказ</a:t>
            </a:r>
            <a:r>
              <a:rPr lang="uk-UA" sz="3600" dirty="0">
                <a:latin typeface="Gabriola" pitchFamily="82" charset="0"/>
                <a:cs typeface="Times New Roman" pitchFamily="18" charset="0"/>
              </a:rPr>
              <a:t> розглядається як вид орфографічної вправи, спрямованої на розвиток мовлення учнів. Перекази проводяться на завершальному етапі вивчення орфографічного матеріалу, коли учні навчилися на практиці застосовувати орфографічні правила, тобто коли у них сформувались орфографічні навички.</a:t>
            </a:r>
          </a:p>
        </p:txBody>
      </p:sp>
    </p:spTree>
    <p:extLst>
      <p:ext uri="{BB962C8B-B14F-4D97-AF65-F5344CB8AC3E}">
        <p14:creationId xmlns:p14="http://schemas.microsoft.com/office/powerpoint/2010/main" xmlns="" val="2542210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Презентация c кнопкам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</TotalTime>
  <Words>1063</Words>
  <Application>Microsoft Office PowerPoint</Application>
  <PresentationFormat>Экран (4:3)</PresentationFormat>
  <Paragraphs>88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Презентация c кнопками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User7</cp:lastModifiedBy>
  <cp:revision>40</cp:revision>
  <dcterms:created xsi:type="dcterms:W3CDTF">2011-07-13T11:42:07Z</dcterms:created>
  <dcterms:modified xsi:type="dcterms:W3CDTF">2019-10-29T15:48:48Z</dcterms:modified>
</cp:coreProperties>
</file>