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448F-4340-4D17-AC14-AD1D2E77CDE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DBD3-F79C-40F5-96A2-6D7F53B5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C476-04C4-4076-A47D-D061E5A90EB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0CAB-BE33-4BEB-AD33-B2F11639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5E3C7E3-5DDA-4C56-BAEE-47590A3A1F62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7E95-4EC4-474E-A672-E85173101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FDC91E4-7B35-4BD8-ACF5-BB22B570D2E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BCB7-F827-46D7-B6E9-892C3595F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BEB11F6-8BA8-43E2-9889-0419100551C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D315-0B1C-4D36-9DE4-A85D0E54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A515-C2C0-45B0-8DA9-6C154AEAE02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BD99-ADA6-4108-AFA0-14CFCA45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0686-1B89-45D7-AA55-36E651D7BD24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7C6E-E180-4CC0-94B8-E2E66492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2E80-5843-4DD5-9922-0C820D43ED49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B1F0-0814-4887-95ED-1DA0A0EA6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C6CF8E59-CB0D-4FDB-BBB2-C4703CFD59F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A9AB-53A4-4D58-8EE8-A4F49AFB4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CEAD-12E7-4C8D-A4EA-F7C3C384649B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B001-FAC1-4E0D-ACCB-97B1FA96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26331BA-4166-44AB-B20B-A2B519F7152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C57E-7F50-468C-926F-A19EFD09A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907E-51CA-4C98-ABB2-3E1ABDDD8CA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5D7E-1824-4FC8-9D2B-ADD1DC3F3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AA41-4B2A-4ABE-8EBD-BC4397A8B8A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F95F-0A91-4A6A-AC3D-D773035CA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44C5-F064-4305-8D91-7186D6FA410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2C5F-446A-4FA5-A97A-A1D08101C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9B02-4C87-4ECC-B1C2-0FFB4C719E44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06FF-0FC5-475E-B34D-4D01F5CB7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95AF-B42B-473F-9546-89FDF931F99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8ACD-6795-44DE-8D39-CBCC6D663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29EA-5348-4F2A-A9D5-A773ACB01F8D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34FA-16CB-4DB7-A8D8-C20A68ECB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1BA0F-0E23-40F2-8AE2-FF5299F37A44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7A0A2-68B7-4E67-9775-EAA4535F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80" r:id="rId11"/>
    <p:sldLayoutId id="2147483681" r:id="rId12"/>
    <p:sldLayoutId id="2147483682" r:id="rId13"/>
    <p:sldLayoutId id="2147483669" r:id="rId14"/>
    <p:sldLayoutId id="2147483668" r:id="rId15"/>
    <p:sldLayoutId id="2147483667" r:id="rId16"/>
    <p:sldLayoutId id="2147483683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763588"/>
            <a:ext cx="10717212" cy="12938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675" y="2057400"/>
            <a:ext cx="6816725" cy="4565650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994650" y="4991100"/>
            <a:ext cx="3643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ІДГОТУВАЛА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едагог-організатор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Сніжана Луценко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сихолог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Людмила Губань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238" y="298450"/>
            <a:ext cx="11734800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ПРОЦЕС БУЛІНГА ВІДБУВАЄТЬСЯ ТІЛЬКИ ПРИ ЗБІГУ ТАКИХ ФАКТОРІВ: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БЕЗЗАХИСНІСТЬ.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НЕГОТОВНІСТЬ БИТИСЯ «НА СМЕРТЬ».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боягузи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нападок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Жертва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причин: явного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сил, страху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«поганою».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 установки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довести,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САМООЦІНКА.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Особливо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синдром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13" y="682625"/>
            <a:ext cx="11263312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АГРЕСИВНІСТЬ.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задиристі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беззахисності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ТА СОЦІАЛЬНІ ПРОБЛЕМИ.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неблагополуччя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покірність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ось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Лякливість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беззахисним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788" y="1166813"/>
            <a:ext cx="11596687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БУЛЕРАМ ХАРАКТЕРНІ: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НЕВРІВНОВАЖЕНІСТЬ, САМОЗАКОХАНІСТЬ. ЗАПАЛЬНІСТЬ, ІМПУЛЬСИВНІСТЬ І НЕВИТРИМАНИЙ ХАРАКТЕР З НАДМІРНО ЗАДЕРТОЮ САМООЦІНКОЮ.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себе,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Авторитет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нечутливі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таким чином просто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явно.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ЗЛІСТЬ, ВОРОЖІСТЬ, БАЖАННЯ «ПОЧУХАТИ КУЛАКИ»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крику, шантажу,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садистські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513" y="709613"/>
            <a:ext cx="11749087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БУЛЛІНГА В ШКОЛІ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Опинившись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НЕАДЕКВАТНЕ СПРИЙНЯТТЯ СЕБЕ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беззахисність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 СПРИЙНЯТТЯ ОДНОЛІТКІВ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відсторонення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НЕАДЕКВАТНЕ СПРИЙНЯТТЯ РЕАЛЬНОСТІ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фобії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ДЕВІАНТНА ПОВЕДІНКА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050" y="361950"/>
            <a:ext cx="11430000" cy="6126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 МЕНШЕ СТРАЖДАЄ ВІД НАСЛІДКІВ БУЛЛІНГА, НІЖ ЖЕРТВА, АЛЕ ВСЕ Ж ЦЕ НЕ ПРОХОДИТЬ БЕЗСЛІДНО І ДЛЯ НЬОГО: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НЕСПРИЯТЛИВЕ МАЙБУТНЄ.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смітнику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животіють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низькокваліфікованій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малооплачуваній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заздрістю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У ВЗАЄМОВІДНОСИНАХ.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диктаторами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пліткарі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інтригани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плетуть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підсиджують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підніжки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«по трупах».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222250" y="1512888"/>
            <a:ext cx="114712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ТЕРОР В СІМ'Ї. Навіть якщо вже в дорослому житті вони успішні, то оточуючим з ними незатишно. Розважатися чужими нещастями залишається їх хобі на все життя. Вони не вміють вибудовувати теплі стосунки з дітьми, коханими, часто просто копіюючи поведінку своїх батьків.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163" y="334963"/>
            <a:ext cx="10820400" cy="6310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УСПІШНОЇ БОРОТЬБИ З НАСИЛЬСТВОМ У ШКОЛІ: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прийти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знати про те,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загальношкільні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правила.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позитивному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«як треба», а не як «не треба»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короткими.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66688" y="446088"/>
            <a:ext cx="1183163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Дисциплінарні заходи повинні мати виховний, а не каральний характер. Осуд, зауваження, догана мають бути спрямовані на вчинок учня і його можливі наслідки, а не на особистість порушника правил.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Жоден випадок насильства або цькування і жодну скаргу не можна залишати без уваги. Учням важливо пояснити, що будь-які насильницькі дії, образливі слова є неприпустимими. Реакція має бути негайною (зупинити бійку, припинити знущання) та більш суворою при повторних випадках агресії.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При аналізі ситуації необхідно розібратися в тому, що трапилося, вислухати обидві сторони, підтримати потерпілого і обов'язково поговорити з кривдником, щоб зрозуміти, чому він або вона так вчинили, що можна зробити, щоб таке не повторилося.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96838" y="0"/>
            <a:ext cx="1195705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 залежності від тяжкості вчинку, можна пересадити учнів,     запропонувати вибачитися, написати записку батькам або викликати їх, позбавити учня можливості брати участь у позакласному заході.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Учням треба пояснити, що навіть пасивне спостереження за знущаннями і бійкою надихає кривдника продовжувати свої дії. Свідки події повинні захистити жертву насильства і за необхідності покликати на допомогу дорослих.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Необхідно запровадити механізми повідомлення про випадки насильства, щоб учні не боялися цього робити. Ці механізми повинні забезпечуваті учням підтримку і конфіденційність, бути тактовними.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Для успішного попередження та протидії насильству необхідно проводити виховні заняття з навчання навичкам ефективного спілкування та мирного розв' язання конфліктів.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96850"/>
            <a:ext cx="11222038" cy="6618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ВПОРАТИСЯ З СИТУАЦІЄЮ САМОСТІЙНО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ІГНОРУЙТЕ КРИВДНИКА.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сварки,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говорить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боягузтво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ВИКОРИСТАЙТЕ ГУМОР.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спантеличити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дошкулити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СТРИМУЙТЕ ГНІВ І ЗЛІСТЬ.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духу.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ВСТУПАЙТЕ В БІЙКУ.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силу. Чим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загрозливій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СОРОМТЕСЯ ОБГОВОРЮВАТИ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довіряєте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4587875"/>
            <a:ext cx="11582400" cy="1979613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/>
              <a:t>	</a:t>
            </a:r>
            <a:br>
              <a:rPr lang="ru-RU" dirty="0"/>
            </a:b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Булінґ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</a:t>
            </a:r>
            <a:r>
              <a:rPr lang="en-US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 – 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хуліган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задирака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грубіян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bully» - 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задиратися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знущатися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11188"/>
            <a:ext cx="562451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25" y="625475"/>
            <a:ext cx="55768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311150"/>
            <a:ext cx="112903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319088" y="1166813"/>
            <a:ext cx="114712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Глобальне опитування про булінг [Електронний ресурс] // ЮНІСЕФ – Режим доступу до ресурсу: http://www.unicef.org/ukraine/ukr/infographicbullying-upd.pdf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ЮНЕСКО. Как остановить насилие в школе. Пособие для учителей. – 2011 г.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Воронцова Т. В., Пономаренко В. С. та інші. Вчимося жити разом. Посібник для вчителя з розвитку соціальних навичок у курсі «Основи здоров’я» (основна і старша школа) [Електронний ресурс] // Алатон. – 2017. – Режим доступу до ресурсу: https://drive.google.com/drive/folders/0Bzt9FAqrO9WcLXZwZVlJaFBCS3c.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590800" y="209550"/>
            <a:ext cx="6483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latin typeface="Times New Roman" pitchFamily="18" charset="0"/>
                <a:cs typeface="Times New Roman" pitchFamily="18" charset="0"/>
              </a:rPr>
              <a:t>Булінг в Україні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762000" y="2136775"/>
            <a:ext cx="10723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За даними різних досліджень, майже кожен третій учень в Україні, так чи інакше зазнавав булінґу в школі, потерпав від принижень і насміхань: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10% – регулярно (раз в тиждень і частіше);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55% – частково піддаються знущанню зі сторони однокласників;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26% – батьків вважають своїх дітей жертвами булінґу.</a:t>
            </a:r>
          </a:p>
          <a:p>
            <a:endParaRPr lang="ru-RU">
              <a:latin typeface="Century Gothic" pitchFamily="34" charset="0"/>
            </a:endParaRPr>
          </a:p>
          <a:p>
            <a:r>
              <a:rPr lang="ru-RU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263525"/>
            <a:ext cx="9117012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" y="0"/>
            <a:ext cx="11707813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ЖЕРТВАМИ БУЛІНҐУ СТАЮТЬ ДІТИ, ЯКІ МАЮТЬ: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ВАДИ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окуляри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погано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ПОВЕДІНКИ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ЗОВНІШНОСТІ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веснянки,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відстовбурчені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худорлявість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 РОЗВИНЕНІ СОЦІАЛЬНІ НАВИЧКИ: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38" y="0"/>
            <a:ext cx="11664950" cy="6924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ПЕРЕД ШКОЛОЮ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неуспішність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ДОСВІДУ ЖИТТЯ В КОЛЕКТИВІ (ТАК ЗВАНІ «ДОМАШНІ» ДІТИ).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ЗАХВОРЮВАННЯ: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дислалія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ЗНИЖЕНИЙ РІВЕНЬ ІНТЕЛЕКТУ, ТРУДНОЩІ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ІНТЕЛЕКТ, ОБДАРОВАНІСТЬ, ВИДАТНІ ДОСЯГНЕННЯ.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РОЗВИНЕНІ ГІГІЄНІЧНІ НАВИЧКИ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неохайні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1430338" y="1508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Форми та види булінґу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74650" y="1495425"/>
            <a:ext cx="11609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22250" y="982663"/>
            <a:ext cx="1176178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Вона проявляється побоями, іноді навіть навмисним покаліченням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.( По мережі гуляє лист чоловіка — жертви шкільного буллінга. Він згадує, як однокласник ламав йому пальці, щоб почути, який звук буде при цьому.)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ПОВЕДІНКОВА.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Це бойкот, плітки (поширення завідомо неправдивих чуток, виставлення жертви в невигідному світлі), ігнорування, ізоляція в колективі, інтриги, шантаж, вимагання, створення неприємностей (крадуть особисті речі, псують щоденник, зошити).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ВЕРБАЛЬНА АГРЕСІЯ.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Виражається в постійному глузуванні, підколах, образах, окриках і навіть прокльонах.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КІБЕРБУЛІНГ.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Саме останнє і дуже популярне серед підлітків. Проявляється в цькуванні за допомогою соціальних мереж або надсилання образ на електронну адресу. Сюди входить зйомка та викладення непривабливого відео в загальний доступ.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5" y="1306513"/>
            <a:ext cx="11803063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неповажне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безкарно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клички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нешанобливе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буллінга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потуранням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84188" y="1028700"/>
            <a:ext cx="114585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Психологічний портрет учасників буллінга в школі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Беруть активну участь у булінгі завжди три групи дітей: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ЖЕРТВА, АГРЕСОР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СПОСТЕРІГАЧІ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Цькування починається однією людиною, зазвичай він лідер в класі, успішний у навчанні або ж, навпаки, агресивний неук. Спостерігачі, як правило, не відчувають задоволення від буллінга, але змушені або включатися, або мовчати зі страху, що самі опиняться в ролі жертви. Сміливіші з них встають на захист жертви. Але відсутність опору з боку останньої і мовчазна підтримка буллінга з боку дорослих змушує їх відступити. Жертва виявляється один на один зі своїми мучителями або мучителем.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368</TotalTime>
  <Words>1865</Words>
  <Application>Microsoft Office PowerPoint</Application>
  <PresentationFormat>Широкоэкранный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Times New Roman</vt:lpstr>
      <vt:lpstr>След самолета</vt:lpstr>
      <vt:lpstr>Булінг у школі: як розпізнати та що робити</vt:lpstr>
      <vt:lpstr>  Булінґ (від англ. bully – хуліган, задирака, грубіян, «to bully» - задиратися, знущатися) – тривалий процес свідомого жорстокого ставлення, агресивної поведінки з метою заподіяти шкоду, викликати страх, тривогу або ж створити негативне середовище для людини.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Бібліотека2</cp:lastModifiedBy>
  <cp:revision>74</cp:revision>
  <dcterms:created xsi:type="dcterms:W3CDTF">2018-02-25T07:18:01Z</dcterms:created>
  <dcterms:modified xsi:type="dcterms:W3CDTF">2019-02-25T08:20:09Z</dcterms:modified>
</cp:coreProperties>
</file>